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handoutMasterIdLst>
    <p:handoutMasterId r:id="rId4"/>
  </p:handout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McGarian" initials="LM" lastIdx="2" clrIdx="0">
    <p:extLst>
      <p:ext uri="{19B8F6BF-5375-455C-9EA6-DF929625EA0E}">
        <p15:presenceInfo xmlns:p15="http://schemas.microsoft.com/office/powerpoint/2012/main" userId="S::mcgarianl@endeavour.com.au::92971b61-cc09-453a-acc9-b02709b72b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0"/>
  </p:normalViewPr>
  <p:slideViewPr>
    <p:cSldViewPr snapToGrid="0" snapToObjects="1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37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FF8CED-A74E-274D-B01C-D3AEA7180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840CB-598E-4A47-A5FD-958DFD1BF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B9DF2-0CEE-C74A-AA37-923E069E1C2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0AB34-5724-9F42-9E44-3A7FE4BF0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50C8C-7AAD-4D4B-881C-902E7D766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835C6-BD43-0B47-BBD6-6D3031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1568B-CA17-BD4D-931E-0C1D7F8E5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356F02-ED38-4F4C-BD82-C07270EFC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45F59E-5C97-0A4A-B1C1-6603BB7D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7926513" cy="208671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FEF61-FA2B-CC41-B3E1-D82579418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C78028-87C8-8A4C-B6E3-9703535B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80000"/>
            <a:ext cx="7419863" cy="1981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9E1C14-D187-8B49-ACCA-A527A7B868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324113"/>
            <a:ext cx="7419863" cy="2362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34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8A6CC-6322-AF44-A5BB-CCC43BD5E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234C7BA-FE4D-AC4F-BEAD-A4E31024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1C6ED-3120-4C4A-913F-01221CF13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5221B3-CFFA-884B-89F1-01B64455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8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201B1-8867-7E4C-AF62-7708D1D2F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6E4220-B179-9445-A722-5B636D03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CFC8A-3254-C44D-970A-BF515B57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484617-0172-7F45-BEE5-0C0CCFC4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9418-1D73-7540-AB73-BF4F68C3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975350" cy="92066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3C51-2069-E846-85D7-367374AC3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9B49E-7D25-9740-BC2E-92EA82301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6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7A61-652E-0E44-973E-D7D3923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87316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F4899-1543-AC48-9A21-C3AF9F40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3868340" cy="65827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CAE8-1D85-F942-8028-0F94392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3868340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338E-8E4B-194C-8C74-597D6C85A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65827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6A473-5581-E145-8195-69BBC317F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97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AB17-9BC9-AD49-81A0-0F7E429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132556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ADAF529-1560-CC4A-8798-1894913747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0000" y="2003425"/>
            <a:ext cx="7886700" cy="363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98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2EF5811C-E467-ED4A-B94D-1A0B42EF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886700" cy="1325563"/>
          </a:xfrm>
        </p:spPr>
        <p:txBody>
          <a:bodyPr lIns="90000" tIns="46800" rIns="90000" bIns="46800"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1E4ED61-1122-054E-BF75-88981B4DB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000" y="2351315"/>
            <a:ext cx="7886700" cy="3574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89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CBE8D1-156B-704F-86E5-39CF9C38E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985473" cy="1122545"/>
          </a:xfrm>
        </p:spPr>
        <p:txBody>
          <a:bodyPr anchor="t" anchorCtr="0"/>
          <a:lstStyle>
            <a:lvl1pPr>
              <a:defRPr sz="315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5C0D04-7DEC-B741-92CB-E9EC44826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13DE25-DD03-CA44-9FB7-BB22924204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849B50E-DF63-B542-A70B-6F24B8E0AC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95828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136479-FBDD-974F-933E-399E939D16B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87913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50E2BD-7E6B-604D-9D8D-266D73735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715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6A072B-D9DE-1044-A893-B509B60B2C2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49715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39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4345C-0823-584C-9315-BBBDD55AD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B7A7F4-09F1-0044-8913-DA8CD6129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548F5E-B6E4-D742-BFE4-F4563B6D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5295535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C78028-87C8-8A4C-B6E3-9703535B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80000"/>
            <a:ext cx="7419863" cy="1981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9E1C14-D187-8B49-ACCA-A527A7B868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324113"/>
            <a:ext cx="7419863" cy="2362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03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8A25C-0B60-2E45-BAF2-175D6FD4B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B7A7F4-09F1-0044-8913-DA8CD6129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342EE9E-2940-364A-83F5-5AE58DB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4834105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43AE4-5CF9-BE4E-B183-A7098AC9C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C65FF-4D00-F54C-AEA8-7EDDB2C4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49" y="1440000"/>
            <a:ext cx="7232073" cy="2561984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16458-6617-7644-90E1-971BF248E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35C788-DB0B-E344-B84E-CDAA3066C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DC271E9-94C1-3246-A35A-C6CC0EAEA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38B127-DF6D-6E48-AD32-2056E4BF47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40000"/>
            <a:ext cx="7975350" cy="939800"/>
          </a:xfrm>
        </p:spPr>
        <p:txBody>
          <a:bodyPr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016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8D5361-ABF6-254E-B566-DBCCF4330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57A61-652E-0E44-973E-D7D3923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89691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F4899-1543-AC48-9A21-C3AF9F40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3868340" cy="69390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CAE8-1D85-F942-8028-0F94392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3868340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338E-8E4B-194C-8C74-597D6C85A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69390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6A473-5581-E145-8195-69BBC317F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7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77A906-AE1B-FE45-8041-36FC98D2E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0AB17-9BC9-AD49-81A0-0F7E429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1325563"/>
          </a:xfrm>
        </p:spPr>
        <p:txBody>
          <a:bodyPr tIns="4680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ADAF529-1560-CC4A-8798-1894913747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0000" y="2003425"/>
            <a:ext cx="7886700" cy="363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719F0-99A1-5B44-A0E1-673D2229B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EF5811C-E467-ED4A-B94D-1A0B42EF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886700" cy="1325563"/>
          </a:xfrm>
        </p:spPr>
        <p:txBody>
          <a:bodyPr lIns="90000" tIns="46800" rIns="90000" bIns="46800"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1E4ED61-1122-054E-BF75-88981B4DB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000" y="2232562"/>
            <a:ext cx="7886700" cy="3669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22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hre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2722A-6E6F-9048-86A1-916E029AD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CBE8D1-156B-704F-86E5-39CF9C38E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2718"/>
            <a:ext cx="7985473" cy="1400530"/>
          </a:xfrm>
        </p:spPr>
        <p:txBody>
          <a:bodyPr anchor="t" anchorCtr="0"/>
          <a:lstStyle>
            <a:lvl1pPr>
              <a:defRPr sz="315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5C0D04-7DEC-B741-92CB-E9EC44826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13DE25-DD03-CA44-9FB7-BB22924204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849B50E-DF63-B542-A70B-6F24B8E0AC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86922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136479-FBDD-974F-933E-399E939D16B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79007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50E2BD-7E6B-604D-9D8D-266D73735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715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6A072B-D9DE-1044-A893-B509B60B2C2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49715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199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35867-D519-FC4D-8FA0-72CBD7AA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D3ED7-4A1B-344A-AD89-107DB366C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492D6-41EA-E147-9820-0624AF09789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88" r:id="rId11"/>
    <p:sldLayoutId id="2147483689" r:id="rId12"/>
    <p:sldLayoutId id="2147483690" r:id="rId13"/>
    <p:sldLayoutId id="2147483691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FE9A80-10A2-1041-937A-7E8F84609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Expense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BCD73-9A2A-9E4A-95B8-5D288E32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601314"/>
            <a:ext cx="7926513" cy="2086715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How to read your statement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49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9273F1B-DEE7-429D-A916-5F7FDAAA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1635"/>
          <a:stretch/>
        </p:blipFill>
        <p:spPr>
          <a:xfrm>
            <a:off x="4751295" y="139408"/>
            <a:ext cx="4221915" cy="60708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33E306-C4C4-44D6-9B70-4702E5110091}"/>
              </a:ext>
            </a:extLst>
          </p:cNvPr>
          <p:cNvSpPr txBox="1"/>
          <p:nvPr/>
        </p:nvSpPr>
        <p:spPr>
          <a:xfrm>
            <a:off x="324157" y="757394"/>
            <a:ext cx="4301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Your statement has a few different sections. This guide will help to explain how to read your statement and what you need to do when you receive it.</a:t>
            </a:r>
          </a:p>
          <a:p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5CDE19-540F-4C06-885D-3ECBE5EAC1C7}"/>
              </a:ext>
            </a:extLst>
          </p:cNvPr>
          <p:cNvSpPr txBox="1"/>
          <p:nvPr/>
        </p:nvSpPr>
        <p:spPr>
          <a:xfrm>
            <a:off x="277906" y="21025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</a:rPr>
              <a:t>Your statement</a:t>
            </a:r>
            <a:endParaRPr lang="en-AU" sz="28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59E2B8-012B-46B7-BD60-E06DE890DD7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491246" y="1917672"/>
            <a:ext cx="345966" cy="20872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0BACCF-634C-42EB-9ED9-249C0D430FB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491247" y="2536232"/>
            <a:ext cx="373380" cy="246222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39ECB2-D15C-4ECF-AF70-8D12B355FFD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491246" y="2982065"/>
            <a:ext cx="373381" cy="542613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14C4444-018D-4564-A30F-63BF44B3D5DE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491246" y="3546015"/>
            <a:ext cx="373381" cy="575086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15303C0-F8FD-4209-BCD9-28797A794DE8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491246" y="4116972"/>
            <a:ext cx="373380" cy="602526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802FF3-4AD6-4E9B-90A2-D3F723DCF339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444995" y="4948563"/>
            <a:ext cx="495301" cy="624041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F7501A-F290-4013-A4B9-6E1217C21831}"/>
              </a:ext>
            </a:extLst>
          </p:cNvPr>
          <p:cNvSpPr txBox="1"/>
          <p:nvPr/>
        </p:nvSpPr>
        <p:spPr>
          <a:xfrm>
            <a:off x="324157" y="1602201"/>
            <a:ext cx="4167089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100" b="1" dirty="0"/>
              <a:t>Subscription fees and charges</a:t>
            </a:r>
            <a:br>
              <a:rPr lang="en-AU" sz="1200" b="1" dirty="0"/>
            </a:br>
            <a:r>
              <a:rPr lang="en-AU" sz="800" dirty="0"/>
              <a:t>This section shows your charges for residential rent &amp; board services. </a:t>
            </a:r>
          </a:p>
          <a:p>
            <a:endParaRPr lang="en-AU" sz="800" dirty="0"/>
          </a:p>
          <a:p>
            <a:r>
              <a:rPr lang="en-AU" sz="800" dirty="0"/>
              <a:t>It also shows your transport fees.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14602-E1D9-4B42-B392-ED231A7DF7EE}"/>
              </a:ext>
            </a:extLst>
          </p:cNvPr>
          <p:cNvSpPr txBox="1"/>
          <p:nvPr/>
        </p:nvSpPr>
        <p:spPr>
          <a:xfrm>
            <a:off x="324158" y="2409275"/>
            <a:ext cx="4167089" cy="746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050" b="1" dirty="0"/>
              <a:t>Personal spending charges</a:t>
            </a:r>
          </a:p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section shows all the customer’s personal spending. 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the details of these transactions, including the receipts, on the ProMaster website.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CC900-CDD3-42EB-9289-F8470845BE37}"/>
              </a:ext>
            </a:extLst>
          </p:cNvPr>
          <p:cNvSpPr txBox="1"/>
          <p:nvPr/>
        </p:nvSpPr>
        <p:spPr>
          <a:xfrm>
            <a:off x="324157" y="3936435"/>
            <a:ext cx="41670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000" b="1" dirty="0"/>
              <a:t>NDIA charges</a:t>
            </a:r>
          </a:p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NDIA Charges are claimed by Endeavour Foundation via the NDIA Portal</a:t>
            </a:r>
            <a:endParaRPr lang="en-A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1792C-0FC3-4094-80C4-77695451A290}"/>
              </a:ext>
            </a:extLst>
          </p:cNvPr>
          <p:cNvSpPr txBox="1"/>
          <p:nvPr/>
        </p:nvSpPr>
        <p:spPr>
          <a:xfrm>
            <a:off x="324157" y="3278456"/>
            <a:ext cx="416708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000" b="1" dirty="0"/>
              <a:t>Customer payments</a:t>
            </a:r>
            <a:br>
              <a:rPr lang="en-AU" sz="1000" b="1" dirty="0"/>
            </a:b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payments made during the month. This includes both payments from Financial Administrators or Plan Managers.</a:t>
            </a:r>
            <a:endParaRPr lang="en-A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B344B-C990-4FE3-95BA-D650B571C84E}"/>
              </a:ext>
            </a:extLst>
          </p:cNvPr>
          <p:cNvSpPr txBox="1"/>
          <p:nvPr/>
        </p:nvSpPr>
        <p:spPr>
          <a:xfrm>
            <a:off x="324157" y="4534832"/>
            <a:ext cx="41670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000" b="1" dirty="0"/>
              <a:t>Other charges</a:t>
            </a:r>
            <a:br>
              <a:rPr lang="en-AU" sz="1000" b="1" dirty="0"/>
            </a:b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section will contain any other charges.</a:t>
            </a:r>
            <a:endParaRPr lang="en-A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503EC-7B12-4F76-81C8-3D3A871DA3DE}"/>
              </a:ext>
            </a:extLst>
          </p:cNvPr>
          <p:cNvSpPr txBox="1"/>
          <p:nvPr/>
        </p:nvSpPr>
        <p:spPr>
          <a:xfrm>
            <a:off x="277906" y="5326382"/>
            <a:ext cx="416708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000" b="1" dirty="0"/>
              <a:t>Remittance advice</a:t>
            </a:r>
          </a:p>
          <a:p>
            <a:r>
              <a:rPr lang="en-AU" sz="800" dirty="0"/>
              <a:t>These are a few ways you can make payment on your account. See next page for more info. If you see any charges over 120 days please contact us.</a:t>
            </a:r>
          </a:p>
        </p:txBody>
      </p:sp>
      <p:sp>
        <p:nvSpPr>
          <p:cNvPr id="55" name="Callout: Line 54">
            <a:extLst>
              <a:ext uri="{FF2B5EF4-FFF2-40B4-BE49-F238E27FC236}">
                <a16:creationId xmlns:a16="http://schemas.microsoft.com/office/drawing/2014/main" id="{A36DB8EB-BED8-4796-A66E-B1B37EA8E007}"/>
              </a:ext>
            </a:extLst>
          </p:cNvPr>
          <p:cNvSpPr/>
          <p:nvPr/>
        </p:nvSpPr>
        <p:spPr>
          <a:xfrm>
            <a:off x="7709560" y="4627890"/>
            <a:ext cx="558140" cy="300285"/>
          </a:xfrm>
          <a:prstGeom prst="borderCallout1">
            <a:avLst>
              <a:gd name="adj1" fmla="val 33133"/>
              <a:gd name="adj2" fmla="val -231"/>
              <a:gd name="adj3" fmla="val 319012"/>
              <a:gd name="adj4" fmla="val -588654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84184"/>
      </p:ext>
    </p:extLst>
  </p:cSld>
  <p:clrMapOvr>
    <a:masterClrMapping/>
  </p:clrMapOvr>
</p:sld>
</file>

<file path=ppt/theme/theme1.xml><?xml version="1.0" encoding="utf-8"?>
<a:theme xmlns:a="http://schemas.openxmlformats.org/drawingml/2006/main" name="EF_Theme">
  <a:themeElements>
    <a:clrScheme name="EF_COLOURS">
      <a:dk1>
        <a:srgbClr val="4D4D4F"/>
      </a:dk1>
      <a:lt1>
        <a:srgbClr val="FFFFFF"/>
      </a:lt1>
      <a:dk2>
        <a:srgbClr val="4D4D4F"/>
      </a:dk2>
      <a:lt2>
        <a:srgbClr val="E6E7E8"/>
      </a:lt2>
      <a:accent1>
        <a:srgbClr val="6459A7"/>
      </a:accent1>
      <a:accent2>
        <a:srgbClr val="D32846"/>
      </a:accent2>
      <a:accent3>
        <a:srgbClr val="983C90"/>
      </a:accent3>
      <a:accent4>
        <a:srgbClr val="EE7623"/>
      </a:accent4>
      <a:accent5>
        <a:srgbClr val="A39BCF"/>
      </a:accent5>
      <a:accent6>
        <a:srgbClr val="00A3E0"/>
      </a:accent6>
      <a:hlink>
        <a:srgbClr val="E6E7E8"/>
      </a:hlink>
      <a:folHlink>
        <a:srgbClr val="6458A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_4x3_MASTER" id="{4C964187-CEA4-8745-9419-B99B68CA689B}" vid="{CA6726A0-905B-8F41-975B-ED9906746A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9582</TotalTime>
  <Words>173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EF_Theme</vt:lpstr>
      <vt:lpstr>How to read your statement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your statement</dc:title>
  <dc:creator>Luke McGarian</dc:creator>
  <cp:lastModifiedBy>Luke McGarian</cp:lastModifiedBy>
  <cp:revision>22</cp:revision>
  <dcterms:created xsi:type="dcterms:W3CDTF">2022-01-19T01:09:01Z</dcterms:created>
  <dcterms:modified xsi:type="dcterms:W3CDTF">2022-01-27T23:12:58Z</dcterms:modified>
</cp:coreProperties>
</file>